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204" autoAdjust="0"/>
  </p:normalViewPr>
  <p:slideViewPr>
    <p:cSldViewPr>
      <p:cViewPr varScale="1">
        <p:scale>
          <a:sx n="59" d="100"/>
          <a:sy n="59" d="100"/>
        </p:scale>
        <p:origin x="302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k\Downloads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bk\AppData\Roaming\Microsoft\Excel\report1%20(version%202)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8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NO.OF POSTS IN VARIOUS MONTH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Table1!$L$1</c:f>
              <c:strCache>
                <c:ptCount val="1"/>
                <c:pt idx="0">
                  <c:v>no of post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strRef>
              <c:f>Table1!$K$2:$K$13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Table1!$L$2:$L$13</c:f>
              <c:numCache>
                <c:formatCode>General</c:formatCode>
                <c:ptCount val="12"/>
                <c:pt idx="0">
                  <c:v>2126</c:v>
                </c:pt>
                <c:pt idx="1">
                  <c:v>1914</c:v>
                </c:pt>
                <c:pt idx="2">
                  <c:v>2012</c:v>
                </c:pt>
                <c:pt idx="3">
                  <c:v>1974</c:v>
                </c:pt>
                <c:pt idx="4">
                  <c:v>2138</c:v>
                </c:pt>
                <c:pt idx="5">
                  <c:v>2021</c:v>
                </c:pt>
                <c:pt idx="6">
                  <c:v>2070</c:v>
                </c:pt>
                <c:pt idx="7">
                  <c:v>2114</c:v>
                </c:pt>
                <c:pt idx="8">
                  <c:v>2022</c:v>
                </c:pt>
                <c:pt idx="9">
                  <c:v>2056</c:v>
                </c:pt>
                <c:pt idx="10">
                  <c:v>2034</c:v>
                </c:pt>
                <c:pt idx="11">
                  <c:v>2092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4D-41D8-86D8-942461BB23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66329935"/>
        <c:axId val="36634943"/>
      </c:barChart>
      <c:catAx>
        <c:axId val="466329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6634943"/>
        <c:crosses val="autoZero"/>
        <c:auto val="1"/>
        <c:lblAlgn val="ctr"/>
        <c:lblOffset val="100"/>
        <c:noMultiLvlLbl val="0"/>
      </c:catAx>
      <c:valAx>
        <c:axId val="36634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63299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Sheet1!$O$2:$O$18</cx:f>
        <cx:lvl ptCount="17">
          <cx:pt idx="0">No reaction</cx:pt>
          <cx:pt idx="1">disgust</cx:pt>
          <cx:pt idx="2">dislike</cx:pt>
          <cx:pt idx="3">scared</cx:pt>
          <cx:pt idx="4">interested</cx:pt>
          <cx:pt idx="5">peeking</cx:pt>
          <cx:pt idx="6">cherish</cx:pt>
          <cx:pt idx="7">hate</cx:pt>
          <cx:pt idx="8">love</cx:pt>
          <cx:pt idx="9">indifferent</cx:pt>
          <cx:pt idx="10">super love</cx:pt>
          <cx:pt idx="11">intrigued</cx:pt>
          <cx:pt idx="12">worried</cx:pt>
          <cx:pt idx="13">like</cx:pt>
          <cx:pt idx="14">heart</cx:pt>
          <cx:pt idx="15">want</cx:pt>
          <cx:pt idx="16">adore</cx:pt>
        </cx:lvl>
      </cx:strDim>
      <cx:numDim type="val">
        <cx:f>Sheet1!$P$2:$P$18</cx:f>
        <cx:lvl ptCount="17" formatCode="General">
          <cx:pt idx="0">70</cx:pt>
          <cx:pt idx="1">122</cx:pt>
          <cx:pt idx="2">115</cx:pt>
          <cx:pt idx="3">132</cx:pt>
          <cx:pt idx="4">110</cx:pt>
          <cx:pt idx="5">129</cx:pt>
          <cx:pt idx="6">125</cx:pt>
          <cx:pt idx="7">130</cx:pt>
          <cx:pt idx="8">119</cx:pt>
          <cx:pt idx="9">100</cx:pt>
          <cx:pt idx="10">123</cx:pt>
          <cx:pt idx="11">116</cx:pt>
          <cx:pt idx="12">121</cx:pt>
          <cx:pt idx="13">101</cx:pt>
          <cx:pt idx="14">120</cx:pt>
          <cx:pt idx="15">122</cx:pt>
          <cx:pt idx="16">114</cx:pt>
        </cx:lvl>
      </cx:numDim>
    </cx:data>
  </cx:chartData>
  <cx:chart>
    <cx:plotArea>
      <cx:plotAreaRegion>
        <cx:series layoutId="boxWhisker" uniqueId="{DC671540-922A-448F-82E8-1F613529109E}">
          <cx:tx>
            <cx:txData>
              <cx:f>Sheet1!$P$1</cx:f>
              <cx:v>No of reactions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400"/>
            </a:pPr>
            <a:endParaRPr lang="en-US" sz="1400" b="0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cx:txPr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microsoft.com/office/2014/relationships/chartEx" Target="../charts/chartEx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607645" y="0"/>
            <a:ext cx="3680355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737625" y="80264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447801" y="3305349"/>
            <a:ext cx="13792200" cy="258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59"/>
              </a:lnSpc>
            </a:pPr>
            <a:r>
              <a:rPr lang="en-US" sz="40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MODELING AND ANALYSIS: </a:t>
            </a:r>
          </a:p>
          <a:p>
            <a:pPr>
              <a:lnSpc>
                <a:spcPts val="11059"/>
              </a:lnSpc>
            </a:pPr>
            <a:r>
              <a:rPr lang="en-US" sz="32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UNVEILING TOP 5 PERFORMING CATEGORIES FROM MERGED DATASET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410007" y="811665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582629" y="27451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8935F1C-4B8E-3969-6C3D-2D9DA09516A7}"/>
              </a:ext>
            </a:extLst>
          </p:cNvPr>
          <p:cNvSpPr txBox="1"/>
          <p:nvPr/>
        </p:nvSpPr>
        <p:spPr>
          <a:xfrm>
            <a:off x="10935735" y="1956561"/>
            <a:ext cx="708603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summary, May emerges as the peak posting month, indicating heightened user engagement on the Social Buzz platform.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category "Animals" stands out as the most popular, amassing 1967 reactions, and a dedicated table details the count of different reaction types specific to this category.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the 16 content categories, the top 5 positions are claimed by Animals, Science, Healthy Eating, Technology, and Food, showcasing the diverse and vibrant user contributions on Social Buzz.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053035" y="2005583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4F1CE8-A2DD-B11B-352B-3BD44815B449}"/>
              </a:ext>
            </a:extLst>
          </p:cNvPr>
          <p:cNvSpPr txBox="1"/>
          <p:nvPr/>
        </p:nvSpPr>
        <p:spPr>
          <a:xfrm>
            <a:off x="8567180" y="2535316"/>
            <a:ext cx="86843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we embarked on a comprehensive data modeling and analysis journey, bringing together three essential tables—Reaction, Content, and Reaction Types. Through meticulous merging and strategic data consolidation, we created a refined dataset that encapsulates key information. Our subsequent focus involved calculating total scores for each category, resulting in a clear and concise list of the top 5 performing categories. This streamlined approach enhances data clarity and empowers data-driven decision-making, providing valuable insights for informed strategies in the analyzed dataset.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7381" y="874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827766" y="675914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372371" y="1897062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2E84BD-1B11-673F-B385-E260573DBCE7}"/>
              </a:ext>
            </a:extLst>
          </p:cNvPr>
          <p:cNvSpPr txBox="1"/>
          <p:nvPr/>
        </p:nvSpPr>
        <p:spPr>
          <a:xfrm>
            <a:off x="2513642" y="4665007"/>
            <a:ext cx="694492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Integration Challenge for Social Buzz:</a:t>
            </a: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Seamlessly merge data from Reaction, Content, and Reaction Types tables to create a unified dataset for analysis.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Performance Metrics Analysis for Social Buzz:</a:t>
            </a: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Identify the top content categories and calculate reactions for the most popular category on the Social Buzz platform.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Temporal Analysis for Social Buzz:</a:t>
            </a: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Determine the month with the highest post frequency on Social Buzz, offering valuable insights for strategic content planning.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5E88E2-AF18-47A3-64D0-C5BFF77F3A71}"/>
              </a:ext>
            </a:extLst>
          </p:cNvPr>
          <p:cNvSpPr txBox="1"/>
          <p:nvPr/>
        </p:nvSpPr>
        <p:spPr>
          <a:xfrm>
            <a:off x="3964947" y="1535004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ORGANISING THE DATA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49F768-A357-B36E-DF5A-0C18A3F372FE}"/>
              </a:ext>
            </a:extLst>
          </p:cNvPr>
          <p:cNvSpPr txBox="1"/>
          <p:nvPr/>
        </p:nvSpPr>
        <p:spPr>
          <a:xfrm>
            <a:off x="5764133" y="3224171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MODELING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2D2FCA-01C7-564E-14A8-F57785075992}"/>
              </a:ext>
            </a:extLst>
          </p:cNvPr>
          <p:cNvSpPr txBox="1"/>
          <p:nvPr/>
        </p:nvSpPr>
        <p:spPr>
          <a:xfrm>
            <a:off x="7615718" y="4870316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ANALYSING THE DATA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28EE40-1264-83E7-F5D3-D6F1CA92CF32}"/>
              </a:ext>
            </a:extLst>
          </p:cNvPr>
          <p:cNvSpPr txBox="1"/>
          <p:nvPr/>
        </p:nvSpPr>
        <p:spPr>
          <a:xfrm>
            <a:off x="9531036" y="6301742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DERIVING THE INSIGHTS OF THE DATA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FBBCBF-6B4A-2E8E-CDBB-38B92FA66DF7}"/>
              </a:ext>
            </a:extLst>
          </p:cNvPr>
          <p:cNvSpPr txBox="1"/>
          <p:nvPr/>
        </p:nvSpPr>
        <p:spPr>
          <a:xfrm>
            <a:off x="11325882" y="806811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 PREPARATION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57D3ED8-7071-25B2-6E0E-DE2FAFF76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863085"/>
              </p:ext>
            </p:extLst>
          </p:nvPr>
        </p:nvGraphicFramePr>
        <p:xfrm>
          <a:off x="2514600" y="2644140"/>
          <a:ext cx="3397250" cy="499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7250">
                  <a:extLst>
                    <a:ext uri="{9D8B030D-6E8A-4147-A177-3AD203B41FA5}">
                      <a16:colId xmlns:a16="http://schemas.microsoft.com/office/drawing/2014/main" val="926860251"/>
                    </a:ext>
                  </a:extLst>
                </a:gridCol>
              </a:tblGrid>
              <a:tr h="267593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Animals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12842155"/>
                  </a:ext>
                </a:extLst>
              </a:tr>
              <a:tr h="267593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science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10010678"/>
                  </a:ext>
                </a:extLst>
              </a:tr>
              <a:tr h="267593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healthy eating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90672668"/>
                  </a:ext>
                </a:extLst>
              </a:tr>
              <a:tr h="49709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technology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8203553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food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60218997"/>
                  </a:ext>
                </a:extLst>
              </a:tr>
              <a:tr h="267593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culture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89786182"/>
                  </a:ext>
                </a:extLst>
              </a:tr>
              <a:tr h="267593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travel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1963164"/>
                  </a:ext>
                </a:extLst>
              </a:tr>
              <a:tr h="267593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cooking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84319422"/>
                  </a:ext>
                </a:extLst>
              </a:tr>
              <a:tr h="267593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soccer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02026449"/>
                  </a:ext>
                </a:extLst>
              </a:tr>
              <a:tr h="267593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education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51664746"/>
                  </a:ext>
                </a:extLst>
              </a:tr>
              <a:tr h="267593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fitness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5215865"/>
                  </a:ext>
                </a:extLst>
              </a:tr>
              <a:tr h="267593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Studying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42456312"/>
                  </a:ext>
                </a:extLst>
              </a:tr>
              <a:tr h="267593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dogs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448170"/>
                  </a:ext>
                </a:extLst>
              </a:tr>
              <a:tr h="267593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tennis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81054803"/>
                  </a:ext>
                </a:extLst>
              </a:tr>
              <a:tr h="267593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veganism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8619188"/>
                  </a:ext>
                </a:extLst>
              </a:tr>
              <a:tr h="267593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public speaking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4352163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A39EEDB-CE0E-87FD-9647-3DBCAFD9DA48}"/>
              </a:ext>
            </a:extLst>
          </p:cNvPr>
          <p:cNvSpPr txBox="1"/>
          <p:nvPr/>
        </p:nvSpPr>
        <p:spPr>
          <a:xfrm>
            <a:off x="7010400" y="4914900"/>
            <a:ext cx="9453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There are 16 categories on which the users are posted their ideas. Among the categories animals, science, Healthy eating, technology and food are in the Top 5 positions respectively.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322D30-2B12-DC73-A7BA-672F35DC6479}"/>
              </a:ext>
            </a:extLst>
          </p:cNvPr>
          <p:cNvSpPr txBox="1"/>
          <p:nvPr/>
        </p:nvSpPr>
        <p:spPr>
          <a:xfrm>
            <a:off x="973403" y="1945009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many unique categories are there?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6BA72AA-209A-9D57-80E1-A0CA4FA8E4D2}"/>
              </a:ext>
            </a:extLst>
          </p:cNvPr>
          <p:cNvSpPr txBox="1"/>
          <p:nvPr/>
        </p:nvSpPr>
        <p:spPr>
          <a:xfrm>
            <a:off x="4129088" y="2095500"/>
            <a:ext cx="10029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many reactions are there to the most popular category?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07BE70-E782-A5BF-30EF-FE3BAD7D043F}"/>
              </a:ext>
            </a:extLst>
          </p:cNvPr>
          <p:cNvSpPr txBox="1"/>
          <p:nvPr/>
        </p:nvSpPr>
        <p:spPr>
          <a:xfrm>
            <a:off x="4879649" y="2792571"/>
            <a:ext cx="10029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1967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Reactions are recorded to the most popular category (animals).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97B8057-BB62-398D-FE5A-6388F784D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094859"/>
              </p:ext>
            </p:extLst>
          </p:nvPr>
        </p:nvGraphicFramePr>
        <p:xfrm>
          <a:off x="5684042" y="3595928"/>
          <a:ext cx="3263581" cy="5074920"/>
        </p:xfrm>
        <a:graphic>
          <a:graphicData uri="http://schemas.openxmlformats.org/drawingml/2006/table">
            <a:tbl>
              <a:tblPr/>
              <a:tblGrid>
                <a:gridCol w="1723841">
                  <a:extLst>
                    <a:ext uri="{9D8B030D-6E8A-4147-A177-3AD203B41FA5}">
                      <a16:colId xmlns:a16="http://schemas.microsoft.com/office/drawing/2014/main" val="1698217994"/>
                    </a:ext>
                  </a:extLst>
                </a:gridCol>
                <a:gridCol w="1539740">
                  <a:extLst>
                    <a:ext uri="{9D8B030D-6E8A-4147-A177-3AD203B41FA5}">
                      <a16:colId xmlns:a16="http://schemas.microsoft.com/office/drawing/2014/main" val="2424875912"/>
                    </a:ext>
                  </a:extLst>
                </a:gridCol>
              </a:tblGrid>
              <a:tr h="15455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Reaction type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of reactions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492469"/>
                  </a:ext>
                </a:extLst>
              </a:tr>
              <a:tr h="15455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reaction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3153664"/>
                  </a:ext>
                </a:extLst>
              </a:tr>
              <a:tr h="15455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disgust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5349302"/>
                  </a:ext>
                </a:extLst>
              </a:tr>
              <a:tr h="15455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dislike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823366"/>
                  </a:ext>
                </a:extLst>
              </a:tr>
              <a:tr h="15455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scared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846446"/>
                  </a:ext>
                </a:extLst>
              </a:tr>
              <a:tr h="15455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interested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372287"/>
                  </a:ext>
                </a:extLst>
              </a:tr>
              <a:tr h="15455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peeking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9312436"/>
                  </a:ext>
                </a:extLst>
              </a:tr>
              <a:tr h="15455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cherish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898094"/>
                  </a:ext>
                </a:extLst>
              </a:tr>
              <a:tr h="15455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479502"/>
                  </a:ext>
                </a:extLst>
              </a:tr>
              <a:tr h="15455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love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733679"/>
                  </a:ext>
                </a:extLst>
              </a:tr>
              <a:tr h="15455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indifferent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736882"/>
                  </a:ext>
                </a:extLst>
              </a:tr>
              <a:tr h="15455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 love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240124"/>
                  </a:ext>
                </a:extLst>
              </a:tr>
              <a:tr h="15455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intrigued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305151"/>
                  </a:ext>
                </a:extLst>
              </a:tr>
              <a:tr h="15455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worried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897873"/>
                  </a:ext>
                </a:extLst>
              </a:tr>
              <a:tr h="15455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like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866121"/>
                  </a:ext>
                </a:extLst>
              </a:tr>
              <a:tr h="15455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359158"/>
                  </a:ext>
                </a:extLst>
              </a:tr>
              <a:tr h="15455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want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916578"/>
                  </a:ext>
                </a:extLst>
              </a:tr>
              <a:tr h="15455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9957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2C50B5F-4119-D4F5-95E6-1AE52236F0B4}"/>
              </a:ext>
            </a:extLst>
          </p:cNvPr>
          <p:cNvSpPr txBox="1"/>
          <p:nvPr/>
        </p:nvSpPr>
        <p:spPr>
          <a:xfrm>
            <a:off x="3936728" y="8868740"/>
            <a:ext cx="10132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that displays the count of different reaction types to the category "animals"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1" name="Chart 30">
                <a:extLst>
                  <a:ext uri="{FF2B5EF4-FFF2-40B4-BE49-F238E27FC236}">
                    <a16:creationId xmlns:a16="http://schemas.microsoft.com/office/drawing/2014/main" id="{AC876DAC-00A0-9C4A-89BD-B6658725613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11756519"/>
                  </p:ext>
                </p:extLst>
              </p:nvPr>
            </p:nvGraphicFramePr>
            <p:xfrm>
              <a:off x="9617911" y="4321266"/>
              <a:ext cx="7698830" cy="434958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31" name="Chart 30">
                <a:extLst>
                  <a:ext uri="{FF2B5EF4-FFF2-40B4-BE49-F238E27FC236}">
                    <a16:creationId xmlns:a16="http://schemas.microsoft.com/office/drawing/2014/main" id="{AC876DAC-00A0-9C4A-89BD-B665872561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17911" y="4321266"/>
                <a:ext cx="7698830" cy="434958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27B09ECF-CBEC-A56B-7A8E-BB70F7A602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4439602"/>
              </p:ext>
            </p:extLst>
          </p:nvPr>
        </p:nvGraphicFramePr>
        <p:xfrm>
          <a:off x="5038329" y="2419171"/>
          <a:ext cx="8882218" cy="4484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4CD47D8-CE4F-235E-DC03-619E0DDC6F56}"/>
              </a:ext>
            </a:extLst>
          </p:cNvPr>
          <p:cNvSpPr txBox="1"/>
          <p:nvPr/>
        </p:nvSpPr>
        <p:spPr>
          <a:xfrm>
            <a:off x="4908224" y="7753171"/>
            <a:ext cx="9012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the various months in the year the highest number of posts is posted in may month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AB761C-55C5-876E-8699-748B16A9557C}"/>
              </a:ext>
            </a:extLst>
          </p:cNvPr>
          <p:cNvSpPr txBox="1"/>
          <p:nvPr/>
        </p:nvSpPr>
        <p:spPr>
          <a:xfrm>
            <a:off x="3890723" y="1532859"/>
            <a:ext cx="10029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was the month with the most posts?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528</Words>
  <Application>Microsoft Office PowerPoint</Application>
  <PresentationFormat>Custom</PresentationFormat>
  <Paragraphs>123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Graphik Regular</vt:lpstr>
      <vt:lpstr>Clear Sans Regular Bold</vt:lpstr>
      <vt:lpstr>Times New Roman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KAMESH B</cp:lastModifiedBy>
  <cp:revision>11</cp:revision>
  <dcterms:created xsi:type="dcterms:W3CDTF">2006-08-16T00:00:00Z</dcterms:created>
  <dcterms:modified xsi:type="dcterms:W3CDTF">2023-12-12T05:23:18Z</dcterms:modified>
  <dc:identifier>DAEhDyfaYKE</dc:identifier>
</cp:coreProperties>
</file>